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1"/>
  </p:notesMasterIdLst>
  <p:handoutMasterIdLst>
    <p:handoutMasterId r:id="rId22"/>
  </p:handoutMasterIdLst>
  <p:sldIdLst>
    <p:sldId id="256" r:id="rId2"/>
    <p:sldId id="323" r:id="rId3"/>
    <p:sldId id="270" r:id="rId4"/>
    <p:sldId id="315" r:id="rId5"/>
    <p:sldId id="331" r:id="rId6"/>
    <p:sldId id="333" r:id="rId7"/>
    <p:sldId id="340" r:id="rId8"/>
    <p:sldId id="341" r:id="rId9"/>
    <p:sldId id="342" r:id="rId10"/>
    <p:sldId id="335" r:id="rId11"/>
    <p:sldId id="334" r:id="rId12"/>
    <p:sldId id="343" r:id="rId13"/>
    <p:sldId id="344" r:id="rId14"/>
    <p:sldId id="345" r:id="rId15"/>
    <p:sldId id="346" r:id="rId16"/>
    <p:sldId id="347" r:id="rId17"/>
    <p:sldId id="336" r:id="rId18"/>
    <p:sldId id="348" r:id="rId19"/>
    <p:sldId id="330" r:id="rId20"/>
  </p:sldIdLst>
  <p:sldSz cx="9144000" cy="6858000" type="screen4x3"/>
  <p:notesSz cx="6997700" cy="9271000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espino" initials="m" lastIdx="1" clrIdx="0"/>
  <p:cmAuthor id="1" name="dphu" initials="d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333399"/>
    <a:srgbClr val="3366FF"/>
    <a:srgbClr val="FFCC00"/>
    <a:srgbClr val="FFFF00"/>
    <a:srgbClr val="993300"/>
    <a:srgbClr val="B9B9B9"/>
    <a:srgbClr val="90B5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75" autoAdjust="0"/>
    <p:restoredTop sz="93651" autoAdjust="0"/>
  </p:normalViewPr>
  <p:slideViewPr>
    <p:cSldViewPr>
      <p:cViewPr>
        <p:scale>
          <a:sx n="75" d="100"/>
          <a:sy n="75" d="100"/>
        </p:scale>
        <p:origin x="-15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36" y="-96"/>
      </p:cViewPr>
      <p:guideLst>
        <p:guide orient="horz" pos="2920"/>
        <p:guide pos="22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1-03-30T15:52:22.669" idx="1">
    <p:pos x="2984" y="1168"/>
    <p:text>discuss covered projects.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337" cy="4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842" tIns="43922" rIns="87842" bIns="43922" numCol="1" anchor="t" anchorCtr="0" compatLnSpc="1">
            <a:prstTxWarp prst="textNoShape">
              <a:avLst/>
            </a:prstTxWarp>
          </a:bodyPr>
          <a:lstStyle>
            <a:lvl1pPr defTabSz="877888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en-U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744" y="0"/>
            <a:ext cx="3032337" cy="4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842" tIns="43922" rIns="87842" bIns="43922" numCol="1" anchor="t" anchorCtr="0" compatLnSpc="1">
            <a:prstTxWarp prst="textNoShape">
              <a:avLst/>
            </a:prstTxWarp>
          </a:bodyPr>
          <a:lstStyle>
            <a:lvl1pPr algn="r" defTabSz="877888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en-US"/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7054"/>
            <a:ext cx="3032337" cy="4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842" tIns="43922" rIns="87842" bIns="43922" numCol="1" anchor="b" anchorCtr="0" compatLnSpc="1">
            <a:prstTxWarp prst="textNoShape">
              <a:avLst/>
            </a:prstTxWarp>
          </a:bodyPr>
          <a:lstStyle>
            <a:lvl1pPr defTabSz="877888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en-US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744" y="8807054"/>
            <a:ext cx="3032337" cy="4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842" tIns="43922" rIns="87842" bIns="43922" numCol="1" anchor="b" anchorCtr="0" compatLnSpc="1">
            <a:prstTxWarp prst="textNoShape">
              <a:avLst/>
            </a:prstTxWarp>
          </a:bodyPr>
          <a:lstStyle>
            <a:lvl1pPr algn="r" defTabSz="877888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fld id="{15B30CEB-6DFC-4EF4-A598-983EBB03FB5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337" cy="463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6" tIns="45573" rIns="91146" bIns="45573" numCol="1" anchor="t" anchorCtr="0" compatLnSpc="1">
            <a:prstTxWarp prst="textNoShape">
              <a:avLst/>
            </a:prstTxWarp>
          </a:bodyPr>
          <a:lstStyle>
            <a:lvl1pPr defTabSz="911225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en-U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744" y="0"/>
            <a:ext cx="3032337" cy="463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6" tIns="45573" rIns="91146" bIns="45573" numCol="1" anchor="t" anchorCtr="0" compatLnSpc="1">
            <a:prstTxWarp prst="textNoShape">
              <a:avLst/>
            </a:prstTxWarp>
          </a:bodyPr>
          <a:lstStyle>
            <a:lvl1pPr algn="r" defTabSz="911225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en-US"/>
          </a:p>
        </p:txBody>
      </p:sp>
      <p:sp>
        <p:nvSpPr>
          <p:cNvPr id="1105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5325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05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9770" y="4403527"/>
            <a:ext cx="5598160" cy="417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6" tIns="45573" rIns="91146" bIns="455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05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5471"/>
            <a:ext cx="3032337" cy="46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6" tIns="45573" rIns="91146" bIns="45573" numCol="1" anchor="b" anchorCtr="0" compatLnSpc="1">
            <a:prstTxWarp prst="textNoShape">
              <a:avLst/>
            </a:prstTxWarp>
          </a:bodyPr>
          <a:lstStyle>
            <a:lvl1pPr defTabSz="911225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en-US"/>
          </a:p>
        </p:txBody>
      </p:sp>
      <p:sp>
        <p:nvSpPr>
          <p:cNvPr id="1105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744" y="8805471"/>
            <a:ext cx="3032337" cy="46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6" tIns="45573" rIns="91146" bIns="45573" numCol="1" anchor="b" anchorCtr="0" compatLnSpc="1">
            <a:prstTxWarp prst="textNoShape">
              <a:avLst/>
            </a:prstTxWarp>
          </a:bodyPr>
          <a:lstStyle>
            <a:lvl1pPr algn="r" defTabSz="911225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fld id="{B8EA4942-F7EC-48B8-B333-C700D2451B2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1200" dirty="0" smtClean="0"/>
              <a:t>Measure M2 (M2) approved November 2006 by Orange County voters</a:t>
            </a:r>
          </a:p>
          <a:p>
            <a:endParaRPr lang="en-US" sz="1100" dirty="0" smtClean="0"/>
          </a:p>
          <a:p>
            <a:pPr>
              <a:buFont typeface="Arial" pitchFamily="34" charset="0"/>
              <a:buChar char="•"/>
            </a:pPr>
            <a:r>
              <a:rPr lang="en-US" sz="1200" dirty="0" smtClean="0"/>
              <a:t>The freeway component</a:t>
            </a:r>
            <a:r>
              <a:rPr lang="en-US" sz="1200" baseline="0" dirty="0" smtClean="0"/>
              <a:t> of M2 included an i</a:t>
            </a:r>
            <a:r>
              <a:rPr lang="en-US" sz="1200" dirty="0" smtClean="0"/>
              <a:t>nnovative comprehensive Environmental Mitigation Program</a:t>
            </a:r>
          </a:p>
          <a:p>
            <a:endParaRPr lang="en-US" sz="1100" dirty="0" smtClean="0"/>
          </a:p>
          <a:p>
            <a:pPr>
              <a:buFont typeface="Arial" pitchFamily="34" charset="0"/>
              <a:buChar char="•"/>
            </a:pPr>
            <a:r>
              <a:rPr lang="en-US" sz="1200" dirty="0" smtClean="0"/>
              <a:t>Mitigation Program was approved as part of the Early Action Plan in </a:t>
            </a:r>
            <a:r>
              <a:rPr lang="en-US" sz="1200" b="0" dirty="0" smtClean="0">
                <a:solidFill>
                  <a:srgbClr val="FF0000"/>
                </a:solidFill>
              </a:rPr>
              <a:t>August</a:t>
            </a:r>
            <a:r>
              <a:rPr lang="en-US" sz="1200" b="1" dirty="0" smtClean="0"/>
              <a:t> </a:t>
            </a:r>
            <a:r>
              <a:rPr lang="en-US" sz="1200" dirty="0" smtClean="0"/>
              <a:t>2007 to initiate a suite of M2 projects before 2011</a:t>
            </a:r>
          </a:p>
          <a:p>
            <a:endParaRPr lang="en-US" sz="1100" dirty="0" smtClean="0"/>
          </a:p>
          <a:p>
            <a:pPr>
              <a:buFont typeface="Arial" pitchFamily="34" charset="0"/>
              <a:buChar char="•"/>
            </a:pPr>
            <a:r>
              <a:rPr lang="en-US" sz="1200" dirty="0" smtClean="0"/>
              <a:t>The Board of Directors</a:t>
            </a:r>
            <a:r>
              <a:rPr lang="en-US" sz="1200" baseline="0" dirty="0" smtClean="0"/>
              <a:t> created the </a:t>
            </a:r>
            <a:r>
              <a:rPr lang="en-US" sz="1200" dirty="0" smtClean="0"/>
              <a:t>Environmental Oversight Committee in </a:t>
            </a:r>
            <a:r>
              <a:rPr lang="en-US" sz="1200" b="0" dirty="0" smtClean="0"/>
              <a:t>October 2</a:t>
            </a:r>
            <a:r>
              <a:rPr lang="en-US" sz="1200" dirty="0" smtClean="0"/>
              <a:t>007 to oversee the implementation of the Mitigation</a:t>
            </a:r>
            <a:r>
              <a:rPr lang="en-US" sz="1200" baseline="0" dirty="0" smtClean="0"/>
              <a:t> Program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EA4942-F7EC-48B8-B333-C700D2451B2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4" name="Picture 6" descr="bus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4800600"/>
            <a:ext cx="2447925" cy="1836738"/>
          </a:xfrm>
          <a:prstGeom prst="rect">
            <a:avLst/>
          </a:prstGeom>
          <a:noFill/>
        </p:spPr>
      </p:pic>
      <p:sp>
        <p:nvSpPr>
          <p:cNvPr id="58375" name="Rectangle 7"/>
          <p:cNvSpPr>
            <a:spLocks noChangeArrowheads="1"/>
          </p:cNvSpPr>
          <p:nvPr userDrawn="1"/>
        </p:nvSpPr>
        <p:spPr bwMode="gray">
          <a:xfrm>
            <a:off x="0" y="0"/>
            <a:ext cx="9144000" cy="4597400"/>
          </a:xfrm>
          <a:prstGeom prst="rect">
            <a:avLst/>
          </a:prstGeom>
          <a:solidFill>
            <a:srgbClr val="003399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58376" name="Picture 8" descr="metrolin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5100"/>
            <a:ext cx="1265238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7" name="Rectangle 9"/>
          <p:cNvSpPr>
            <a:spLocks noChangeArrowheads="1"/>
          </p:cNvSpPr>
          <p:nvPr userDrawn="1"/>
        </p:nvSpPr>
        <p:spPr bwMode="gray">
          <a:xfrm>
            <a:off x="1219200" y="0"/>
            <a:ext cx="2438400" cy="4648200"/>
          </a:xfrm>
          <a:prstGeom prst="rect">
            <a:avLst/>
          </a:prstGeom>
          <a:gradFill rotWithShape="1">
            <a:gsLst>
              <a:gs pos="0">
                <a:srgbClr val="003399"/>
              </a:gs>
              <a:gs pos="100000">
                <a:srgbClr val="003399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378" name="Rectangle 10"/>
          <p:cNvSpPr>
            <a:spLocks noGrp="1" noChangeArrowheads="1"/>
          </p:cNvSpPr>
          <p:nvPr>
            <p:ph type="ctrTitle"/>
          </p:nvPr>
        </p:nvSpPr>
        <p:spPr bwMode="gray">
          <a:xfrm>
            <a:off x="1524000" y="2590800"/>
            <a:ext cx="7162800" cy="6858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8379" name="Rectangle 11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3810000" y="5105400"/>
            <a:ext cx="5105400" cy="457200"/>
          </a:xfrm>
        </p:spPr>
        <p:txBody>
          <a:bodyPr/>
          <a:lstStyle>
            <a:lvl1pPr marL="0" indent="0">
              <a:buFont typeface="Wingdings" pitchFamily="1" charset="2"/>
              <a:buNone/>
              <a:defRPr sz="2400">
                <a:solidFill>
                  <a:srgbClr val="FF9933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838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endParaRPr lang="en-US"/>
          </a:p>
        </p:txBody>
      </p:sp>
      <p:sp>
        <p:nvSpPr>
          <p:cNvPr id="58381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endParaRPr lang="en-US"/>
          </a:p>
        </p:txBody>
      </p:sp>
      <p:sp>
        <p:nvSpPr>
          <p:cNvPr id="58382" name="Rectangle 1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2A319396-364A-4257-A332-8839A745A37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8383" name="Rectangle 15"/>
          <p:cNvSpPr>
            <a:spLocks noChangeArrowheads="1"/>
          </p:cNvSpPr>
          <p:nvPr userDrawn="1"/>
        </p:nvSpPr>
        <p:spPr bwMode="gray">
          <a:xfrm>
            <a:off x="304800" y="304800"/>
            <a:ext cx="8534400" cy="40386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385" name="Rectangle 17"/>
          <p:cNvSpPr>
            <a:spLocks noChangeArrowheads="1"/>
          </p:cNvSpPr>
          <p:nvPr userDrawn="1"/>
        </p:nvSpPr>
        <p:spPr bwMode="gray">
          <a:xfrm>
            <a:off x="8305800" y="0"/>
            <a:ext cx="76200" cy="1219200"/>
          </a:xfrm>
          <a:prstGeom prst="rect">
            <a:avLst/>
          </a:prstGeom>
          <a:solidFill>
            <a:srgbClr val="FF9900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387" name="Rectangle 19"/>
          <p:cNvSpPr>
            <a:spLocks noChangeArrowheads="1"/>
          </p:cNvSpPr>
          <p:nvPr userDrawn="1"/>
        </p:nvSpPr>
        <p:spPr bwMode="gray">
          <a:xfrm>
            <a:off x="1219200" y="4597400"/>
            <a:ext cx="7924800" cy="239713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508000">
              <a:spcBef>
                <a:spcPct val="0"/>
              </a:spcBef>
              <a:buClrTx/>
              <a:buSzTx/>
              <a:buFontTx/>
              <a:buNone/>
            </a:pPr>
            <a:r>
              <a:rPr lang="en-US" sz="1600"/>
              <a:t>					</a:t>
            </a:r>
            <a:endParaRPr lang="en-US" sz="1800"/>
          </a:p>
        </p:txBody>
      </p:sp>
      <p:sp>
        <p:nvSpPr>
          <p:cNvPr id="58393" name="Rectangle 25"/>
          <p:cNvSpPr>
            <a:spLocks noChangeArrowheads="1"/>
          </p:cNvSpPr>
          <p:nvPr userDrawn="1"/>
        </p:nvSpPr>
        <p:spPr bwMode="gray">
          <a:xfrm>
            <a:off x="7391400" y="914400"/>
            <a:ext cx="1600200" cy="14478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58394" name="Picture 26" descr="91-Gantry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838200"/>
            <a:ext cx="1676400" cy="1289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7" grpId="0" animBg="1"/>
      <p:bldP spid="58387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460E699-AD3A-4FF7-8621-5E338E44E8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814744-C59E-4DA8-8899-13E2C72202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1ABCFF3-C2E7-42C6-9E88-64C4F1F24F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96805-59EC-4734-9C74-3D8FC0EECE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1278B7F-F4F3-4F9F-B3FA-1818D9C14A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367DFF-60FB-4447-9F50-5F0D16E36C9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D58CB8D-8412-4486-98CD-2B3912028B4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9641A00-FD42-4345-A92F-0E46429B2CE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E363A8-A1B9-4DA3-91AA-4D5EFE769C6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0"/>
            <a:ext cx="2133600" cy="5973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0"/>
            <a:ext cx="6248400" cy="5973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E58E428-DD5B-4D19-B6F1-C2E7900C6E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4" name="Rectangle 22"/>
          <p:cNvSpPr>
            <a:spLocks noChangeArrowheads="1"/>
          </p:cNvSpPr>
          <p:nvPr userDrawn="1"/>
        </p:nvSpPr>
        <p:spPr bwMode="gray">
          <a:xfrm>
            <a:off x="0" y="0"/>
            <a:ext cx="9144000" cy="1066800"/>
          </a:xfrm>
          <a:prstGeom prst="rect">
            <a:avLst/>
          </a:prstGeom>
          <a:solidFill>
            <a:srgbClr val="003399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400">
                <a:ea typeface="ＭＳ Ｐゴシック" pitchFamily="-111" charset="-128"/>
              </a:rPr>
              <a:t>   </a:t>
            </a:r>
          </a:p>
        </p:txBody>
      </p:sp>
      <p:pic>
        <p:nvPicPr>
          <p:cNvPr id="8215" name="Picture 23" descr="OCTA logo (blue)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" y="6019800"/>
            <a:ext cx="503238" cy="609600"/>
          </a:xfrm>
          <a:prstGeom prst="rect">
            <a:avLst/>
          </a:prstGeom>
          <a:noFill/>
        </p:spPr>
      </p:pic>
      <p:sp>
        <p:nvSpPr>
          <p:cNvPr id="8216" name="Rectangle 24"/>
          <p:cNvSpPr>
            <a:spLocks noChangeArrowheads="1"/>
          </p:cNvSpPr>
          <p:nvPr userDrawn="1"/>
        </p:nvSpPr>
        <p:spPr bwMode="auto">
          <a:xfrm>
            <a:off x="0" y="1066800"/>
            <a:ext cx="9144000" cy="762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7" name="Rectangle 25"/>
          <p:cNvSpPr>
            <a:spLocks noChangeArrowheads="1"/>
          </p:cNvSpPr>
          <p:nvPr userDrawn="1"/>
        </p:nvSpPr>
        <p:spPr bwMode="auto">
          <a:xfrm>
            <a:off x="0" y="1066800"/>
            <a:ext cx="228600" cy="579120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20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221" name="Rectangle 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222" name="Rectangle 3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fld id="{24BE7337-B738-45B8-8A33-103446ADB4C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223" name="Rectangle 31"/>
          <p:cNvSpPr>
            <a:spLocks noChangeArrowheads="1"/>
          </p:cNvSpPr>
          <p:nvPr userDrawn="1"/>
        </p:nvSpPr>
        <p:spPr bwMode="auto">
          <a:xfrm>
            <a:off x="8513763" y="6324600"/>
            <a:ext cx="493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fld id="{68987D77-FEE4-46E0-9B17-69F931BCBA03}" type="slidenum">
              <a:rPr lang="en-US">
                <a:solidFill>
                  <a:srgbClr val="00339A"/>
                </a:solidFill>
                <a:ea typeface="ＭＳ Ｐゴシック" pitchFamily="-111" charset="-128"/>
              </a:rPr>
              <a:pPr eaLnBrk="0" hangingPunct="0"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>
              <a:solidFill>
                <a:srgbClr val="00339A"/>
              </a:solidFill>
              <a:ea typeface="ＭＳ Ｐゴシック" pitchFamily="-111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1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 2" pitchFamily="18" charset="2"/>
        <a:buChar char="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1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 2" pitchFamily="18" charset="2"/>
        <a:buChar char="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Wingdings" pitchFamily="1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1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1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1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1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s.google.com/imgres?imgurl=http://angeles.sierraclub.org/sam/images/Mountains.jpg&amp;imgrefurl=http://angeles.sierraclub.org/sam/&amp;usg=__pRstdTB1ySmxxb-acOH1Gc79yVY=&amp;h=436&amp;w=292&amp;sz=43&amp;hl=en&amp;start=12&amp;tbnid=MaOstsJ4zzCRXM:&amp;tbnh=126&amp;tbnw=84&amp;prev=/images?q=orange+county+mountains,+ca&amp;gbv=2&amp;ndsp=20&amp;hl=en&amp;sa=N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hyperlink" Target="http://calphotos.berkeley.edu/cgi/img_query?query_src=&amp;enlarge=0000+0000+1200+0008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mespino@octa.net" TargetMode="External"/><Relationship Id="rId2" Type="http://schemas.openxmlformats.org/officeDocument/2006/relationships/hyperlink" Target="mailto:dphu@octa.ne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cta.net/M2Environmental.aspx" TargetMode="External"/><Relationship Id="rId4" Type="http://schemas.openxmlformats.org/officeDocument/2006/relationships/hyperlink" Target="http://www.octa.net/M2Home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5257800"/>
            <a:ext cx="5181600" cy="762000"/>
          </a:xfrm>
        </p:spPr>
        <p:txBody>
          <a:bodyPr/>
          <a:lstStyle/>
          <a:p>
            <a:r>
              <a:rPr lang="en-US" sz="1800" dirty="0" smtClean="0"/>
              <a:t>April 26, 2011</a:t>
            </a:r>
          </a:p>
          <a:p>
            <a:r>
              <a:rPr lang="en-US" sz="1800" dirty="0" smtClean="0"/>
              <a:t>Taxpayers </a:t>
            </a:r>
            <a:r>
              <a:rPr lang="en-US" sz="1800" dirty="0" smtClean="0"/>
              <a:t>Oversight Committee</a:t>
            </a:r>
          </a:p>
        </p:txBody>
      </p:sp>
      <p:sp>
        <p:nvSpPr>
          <p:cNvPr id="194568" name="Rectangle 8"/>
          <p:cNvSpPr>
            <a:spLocks noChangeArrowheads="1"/>
          </p:cNvSpPr>
          <p:nvPr/>
        </p:nvSpPr>
        <p:spPr bwMode="auto">
          <a:xfrm>
            <a:off x="228600" y="914400"/>
            <a:ext cx="8229600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360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n-US" sz="36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n-US" sz="2400" dirty="0" smtClean="0">
                <a:solidFill>
                  <a:schemeClr val="bg1"/>
                </a:solidFill>
                <a:latin typeface="Arial Black" pitchFamily="34" charset="0"/>
              </a:rPr>
              <a:t>Measure M2</a:t>
            </a:r>
            <a:r>
              <a:rPr lang="en-US" sz="240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n-US" sz="24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n-US" sz="2400" dirty="0" smtClean="0">
                <a:solidFill>
                  <a:schemeClr val="bg1"/>
                </a:solidFill>
                <a:latin typeface="Arial Black" pitchFamily="34" charset="0"/>
              </a:rPr>
              <a:t>Environmental Mitigation Program </a:t>
            </a:r>
            <a:r>
              <a:rPr lang="en-US" sz="240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n-US" sz="2400" dirty="0">
                <a:solidFill>
                  <a:schemeClr val="bg1"/>
                </a:solidFill>
                <a:latin typeface="Arial Black" pitchFamily="34" charset="0"/>
              </a:rPr>
            </a:br>
            <a:endParaRPr lang="en-U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94576" name="Picture 16" descr="Mountai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8500" y="838200"/>
            <a:ext cx="2095500" cy="2057400"/>
          </a:xfrm>
          <a:prstGeom prst="rect">
            <a:avLst/>
          </a:prstGeom>
          <a:noFill/>
        </p:spPr>
      </p:pic>
      <p:pic>
        <p:nvPicPr>
          <p:cNvPr id="194578" name="Picture 18" descr="Calochortus weedii var. intermediu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90800"/>
            <a:ext cx="1219200" cy="1828800"/>
          </a:xfrm>
          <a:prstGeom prst="rect">
            <a:avLst/>
          </a:prstGeom>
          <a:noFill/>
        </p:spPr>
      </p:pic>
      <p:pic>
        <p:nvPicPr>
          <p:cNvPr id="194580" name="Picture 20" descr="Bolsa Chica Wetland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4800600"/>
            <a:ext cx="2743200" cy="20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 smtClean="0"/>
              <a:t>M2 Mitigation Program Overview</a:t>
            </a:r>
            <a:endParaRPr lang="en-US" sz="2400" dirty="0"/>
          </a:p>
        </p:txBody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5715000" cy="4525963"/>
          </a:xfrm>
        </p:spPr>
        <p:txBody>
          <a:bodyPr/>
          <a:lstStyle/>
          <a:p>
            <a:pPr>
              <a:buFont typeface="Wingdings" pitchFamily="1" charset="2"/>
              <a:buNone/>
            </a:pPr>
            <a:endParaRPr lang="en-US" sz="2400" dirty="0" smtClean="0"/>
          </a:p>
          <a:p>
            <a:r>
              <a:rPr lang="en-US" sz="2400" dirty="0" smtClean="0"/>
              <a:t>Measure M2 (M2) approved November 2006</a:t>
            </a:r>
          </a:p>
          <a:p>
            <a:endParaRPr lang="en-US" sz="2000" dirty="0" smtClean="0"/>
          </a:p>
          <a:p>
            <a:r>
              <a:rPr lang="en-US" sz="2400" dirty="0" smtClean="0"/>
              <a:t>Freeway Environmental Mitigation Program</a:t>
            </a:r>
          </a:p>
          <a:p>
            <a:endParaRPr lang="en-US" sz="2000" dirty="0" smtClean="0"/>
          </a:p>
          <a:p>
            <a:r>
              <a:rPr lang="en-US" sz="2400" dirty="0" smtClean="0"/>
              <a:t>Mitigation Program part of Early Action Plan</a:t>
            </a:r>
          </a:p>
          <a:p>
            <a:endParaRPr lang="en-US" sz="2000" dirty="0" smtClean="0"/>
          </a:p>
          <a:p>
            <a:r>
              <a:rPr lang="en-US" sz="2400" dirty="0" smtClean="0"/>
              <a:t>Environmental Oversight Committee</a:t>
            </a:r>
          </a:p>
          <a:p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</p:txBody>
      </p:sp>
      <p:pic>
        <p:nvPicPr>
          <p:cNvPr id="4" name="Picture 3" descr="DSC003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96284" y="1981200"/>
            <a:ext cx="3219116" cy="3276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 smtClean="0"/>
              <a:t>Candidate Acquisition Properties</a:t>
            </a:r>
            <a:endParaRPr lang="en-US" sz="2400" dirty="0"/>
          </a:p>
        </p:txBody>
      </p:sp>
      <p:sp>
        <p:nvSpPr>
          <p:cNvPr id="22119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112837"/>
            <a:ext cx="4495800" cy="5364163"/>
          </a:xfrm>
        </p:spPr>
        <p:txBody>
          <a:bodyPr/>
          <a:lstStyle/>
          <a:p>
            <a:r>
              <a:rPr lang="en-US" sz="1950" dirty="0" smtClean="0"/>
              <a:t>119 acquisition properties submitted (2 rounds)</a:t>
            </a:r>
          </a:p>
          <a:p>
            <a:endParaRPr lang="en-US" sz="1100" dirty="0" smtClean="0"/>
          </a:p>
          <a:p>
            <a:r>
              <a:rPr lang="en-US" sz="1950" dirty="0" smtClean="0"/>
              <a:t>Ranked in four groups (Groups 1 &amp; 2 under consideration)</a:t>
            </a:r>
          </a:p>
          <a:p>
            <a:endParaRPr lang="en-US" sz="1100" dirty="0" smtClean="0"/>
          </a:p>
          <a:p>
            <a:r>
              <a:rPr lang="en-US" sz="1950" dirty="0" smtClean="0"/>
              <a:t>Mitigation assurances received from Wildlife Agencies</a:t>
            </a:r>
          </a:p>
          <a:p>
            <a:endParaRPr lang="en-US" sz="1100" dirty="0" smtClean="0"/>
          </a:p>
          <a:p>
            <a:r>
              <a:rPr lang="en-US" sz="1950" dirty="0" smtClean="0"/>
              <a:t>14 Group 1 property appraisals completed</a:t>
            </a:r>
          </a:p>
          <a:p>
            <a:endParaRPr lang="en-US" sz="1100" dirty="0" smtClean="0"/>
          </a:p>
          <a:p>
            <a:r>
              <a:rPr lang="en-US" sz="1950" dirty="0" smtClean="0"/>
              <a:t>Purchase of several properties in progress</a:t>
            </a:r>
          </a:p>
          <a:p>
            <a:endParaRPr lang="en-US" sz="1100" dirty="0" smtClean="0"/>
          </a:p>
          <a:p>
            <a:r>
              <a:rPr lang="en-US" sz="1950" dirty="0" smtClean="0"/>
              <a:t>3 Additional Group 1 properties added to the list </a:t>
            </a:r>
          </a:p>
          <a:p>
            <a:endParaRPr lang="en-US" sz="1950" dirty="0"/>
          </a:p>
          <a:p>
            <a:pPr>
              <a:buFont typeface="Wingdings" pitchFamily="1" charset="2"/>
              <a:buNone/>
            </a:pPr>
            <a:endParaRPr lang="en-US" sz="2000" dirty="0"/>
          </a:p>
        </p:txBody>
      </p:sp>
      <p:pic>
        <p:nvPicPr>
          <p:cNvPr id="4" name="Picture 3" descr="DSC003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004548" y="2057401"/>
            <a:ext cx="4063252" cy="28193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 smtClean="0"/>
              <a:t>Acquisition Properties Status</a:t>
            </a:r>
            <a:endParaRPr lang="en-US" sz="2400" dirty="0"/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4800600"/>
          </a:xfrm>
        </p:spPr>
        <p:txBody>
          <a:bodyPr/>
          <a:lstStyle/>
          <a:p>
            <a:pPr marL="342900" lvl="1" indent="-342900">
              <a:lnSpc>
                <a:spcPct val="150000"/>
              </a:lnSpc>
              <a:buClr>
                <a:schemeClr val="folHlink"/>
              </a:buClr>
              <a:buSzPct val="100000"/>
              <a:buFont typeface="Wingdings" pitchFamily="1" charset="2"/>
              <a:buChar char="§"/>
            </a:pPr>
            <a:r>
              <a:rPr lang="en-US" sz="2400" dirty="0" smtClean="0">
                <a:ea typeface="+mn-ea"/>
                <a:cs typeface="+mn-cs"/>
              </a:rPr>
              <a:t>Purchase up to $42 million of acquisition properties</a:t>
            </a:r>
          </a:p>
          <a:p>
            <a:pPr marL="342900" lvl="1" indent="-342900">
              <a:lnSpc>
                <a:spcPct val="150000"/>
              </a:lnSpc>
              <a:buClr>
                <a:schemeClr val="folHlink"/>
              </a:buClr>
              <a:buSzPct val="100000"/>
              <a:buFont typeface="Wingdings" pitchFamily="1" charset="2"/>
              <a:buChar char="§"/>
            </a:pPr>
            <a:r>
              <a:rPr lang="en-US" sz="2400" dirty="0" smtClean="0">
                <a:ea typeface="+mn-ea"/>
                <a:cs typeface="+mn-cs"/>
              </a:rPr>
              <a:t>Conduct management cost and secure land managers</a:t>
            </a:r>
          </a:p>
          <a:p>
            <a:pPr marL="342900" lvl="1" indent="-342900">
              <a:lnSpc>
                <a:spcPct val="150000"/>
              </a:lnSpc>
              <a:buClr>
                <a:schemeClr val="folHlink"/>
              </a:buClr>
              <a:buSzPct val="100000"/>
              <a:buFont typeface="Wingdings" pitchFamily="1" charset="2"/>
              <a:buChar char="§"/>
            </a:pPr>
            <a:r>
              <a:rPr lang="en-US" sz="2400" dirty="0" smtClean="0">
                <a:ea typeface="+mn-ea"/>
                <a:cs typeface="+mn-cs"/>
              </a:rPr>
              <a:t>2</a:t>
            </a:r>
            <a:r>
              <a:rPr lang="en-US" sz="2400" baseline="30000" dirty="0" smtClean="0">
                <a:ea typeface="+mn-ea"/>
                <a:cs typeface="+mn-cs"/>
              </a:rPr>
              <a:t>nd</a:t>
            </a:r>
            <a:r>
              <a:rPr lang="en-US" sz="2400" dirty="0" smtClean="0">
                <a:ea typeface="+mn-ea"/>
                <a:cs typeface="+mn-cs"/>
              </a:rPr>
              <a:t> Round 2011 Call for Acquisition Properties</a:t>
            </a:r>
          </a:p>
          <a:p>
            <a:pPr marL="742950" lvl="2" indent="-342900">
              <a:lnSpc>
                <a:spcPct val="150000"/>
              </a:lnSpc>
              <a:buClr>
                <a:schemeClr val="folHlink"/>
              </a:buClr>
              <a:buSzPct val="100000"/>
            </a:pPr>
            <a:r>
              <a:rPr lang="en-US" sz="2000" dirty="0" smtClean="0">
                <a:ea typeface="+mn-ea"/>
                <a:cs typeface="+mn-cs"/>
              </a:rPr>
              <a:t>Consider three additional properties to augment existing list</a:t>
            </a:r>
          </a:p>
          <a:p>
            <a:pPr marL="342900" lvl="1" indent="-342900">
              <a:lnSpc>
                <a:spcPct val="150000"/>
              </a:lnSpc>
              <a:buClr>
                <a:schemeClr val="folHlink"/>
              </a:buClr>
              <a:buSzPct val="100000"/>
              <a:buFont typeface="Wingdings" pitchFamily="1" charset="2"/>
              <a:buChar char="§"/>
            </a:pPr>
            <a:r>
              <a:rPr lang="en-US" sz="2400" dirty="0" smtClean="0">
                <a:ea typeface="+mn-ea"/>
                <a:cs typeface="+mn-cs"/>
              </a:rPr>
              <a:t>Group 2 properties from 1st round still under consideration</a:t>
            </a:r>
          </a:p>
          <a:p>
            <a:pPr marL="342900" lvl="1" indent="-342900">
              <a:lnSpc>
                <a:spcPct val="150000"/>
              </a:lnSpc>
              <a:buClr>
                <a:schemeClr val="folHlink"/>
              </a:buClr>
              <a:buSzPct val="100000"/>
              <a:buFont typeface="Wingdings" pitchFamily="1" charset="2"/>
              <a:buChar char="§"/>
            </a:pPr>
            <a:endParaRPr lang="en-US" sz="2400" dirty="0" smtClean="0">
              <a:ea typeface="+mn-ea"/>
              <a:cs typeface="+mn-cs"/>
            </a:endParaRPr>
          </a:p>
          <a:p>
            <a:pPr marL="342900" lvl="1" indent="-342900">
              <a:lnSpc>
                <a:spcPct val="150000"/>
              </a:lnSpc>
              <a:buClr>
                <a:schemeClr val="folHlink"/>
              </a:buClr>
              <a:buSzPct val="100000"/>
              <a:buFont typeface="Wingdings" pitchFamily="1" charset="2"/>
              <a:buChar char="§"/>
            </a:pPr>
            <a:endParaRPr lang="en-US" sz="2400" dirty="0" smtClean="0">
              <a:ea typeface="+mn-ea"/>
              <a:cs typeface="+mn-cs"/>
            </a:endParaRPr>
          </a:p>
          <a:p>
            <a:pPr lvl="1">
              <a:lnSpc>
                <a:spcPct val="150000"/>
              </a:lnSpc>
            </a:pPr>
            <a:endParaRPr lang="en-US" sz="1600" dirty="0" smtClean="0"/>
          </a:p>
          <a:p>
            <a:pPr>
              <a:lnSpc>
                <a:spcPct val="150000"/>
              </a:lnSpc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Ferber Ranch</a:t>
            </a:r>
            <a:endParaRPr lang="en-US" dirty="0"/>
          </a:p>
        </p:txBody>
      </p:sp>
      <p:pic>
        <p:nvPicPr>
          <p:cNvPr id="1026" name="Picture 2" descr="L:\PLANNING\Renewed Measure M Env Mit Prog\Land Acquisitions &amp; Restoration\Property Submittal\Property Inventory Submittals\Group 1 Acq Properties\Ferber Ranch\4.21.10 Ferber Ranch\DSC002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54691" y="14478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Hayashi</a:t>
            </a:r>
            <a:endParaRPr lang="en-US" dirty="0"/>
          </a:p>
        </p:txBody>
      </p:sp>
      <p:pic>
        <p:nvPicPr>
          <p:cNvPr id="2050" name="Picture 2" descr="L:\PLANNING\Renewed Measure M Env Mit Prog\Land Acquisitions &amp; Restoration\Property Submittal\Property Inventory Submittals\Group 1 Acq Properties\Hayashi\3.11.11 Hayashi Photos\P31001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4478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Holtz Ranch</a:t>
            </a:r>
            <a:endParaRPr lang="en-US" dirty="0"/>
          </a:p>
        </p:txBody>
      </p:sp>
      <p:pic>
        <p:nvPicPr>
          <p:cNvPr id="1026" name="Picture 2" descr="L:\PLANNING\Renewed Measure M Env Mit Prog\Land Acquisitions &amp; Restoration\Property Submittal\Property Inventory Submittals\Group 1 Acq Properties\Holtz Ranch_GV Submittal\4.20.10 Holt Ranch\DSC004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4478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MacPherson</a:t>
            </a:r>
            <a:endParaRPr lang="en-US" dirty="0"/>
          </a:p>
        </p:txBody>
      </p:sp>
      <p:pic>
        <p:nvPicPr>
          <p:cNvPr id="4" name="Content Placeholder 3" descr="DSC003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4478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Mitchell Properties West</a:t>
            </a:r>
            <a:endParaRPr lang="en-US" dirty="0"/>
          </a:p>
        </p:txBody>
      </p:sp>
      <p:pic>
        <p:nvPicPr>
          <p:cNvPr id="4" name="Content Placeholder 3" descr="DSC002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4478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O’Neill Oaks</a:t>
            </a:r>
            <a:endParaRPr lang="en-US" dirty="0"/>
          </a:p>
        </p:txBody>
      </p:sp>
      <p:pic>
        <p:nvPicPr>
          <p:cNvPr id="4098" name="Picture 2" descr="L:\PLANNING\Renewed Measure M Env Mit Prog\Land Acquisitions &amp; Restoration\Property Submittal\Property Inventory Submittals\Group 1 Acq Properties\O'Neill Oaks\4.27.10 O'Neil Oaks\DSC003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4478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Saddle Creek South</a:t>
            </a:r>
            <a:endParaRPr lang="en-US" dirty="0"/>
          </a:p>
        </p:txBody>
      </p:sp>
      <p:pic>
        <p:nvPicPr>
          <p:cNvPr id="3074" name="Picture 2" descr="L:\PLANNING\Renewed Measure M Env Mit Prog\Land Acquisitions &amp; Restoration\Property Submittal\Property Inventory Submittals\Group 1 Acq Properties\Saddle Creek South\4.21.10 Saddle Creek South\DSC000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4478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Saddleback Meadows</a:t>
            </a:r>
            <a:endParaRPr lang="en-US" dirty="0"/>
          </a:p>
        </p:txBody>
      </p:sp>
      <p:pic>
        <p:nvPicPr>
          <p:cNvPr id="4" name="Content Placeholder 3" descr="DSC003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447800"/>
            <a:ext cx="6034617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Saddleback Valley Christian School</a:t>
            </a:r>
            <a:endParaRPr lang="en-US" sz="3200" dirty="0"/>
          </a:p>
        </p:txBody>
      </p:sp>
      <p:pic>
        <p:nvPicPr>
          <p:cNvPr id="8" name="Content Placeholder 7" descr="Image4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447800"/>
            <a:ext cx="6034617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Siena Summit</a:t>
            </a:r>
            <a:endParaRPr lang="en-US" dirty="0"/>
          </a:p>
        </p:txBody>
      </p:sp>
      <p:pic>
        <p:nvPicPr>
          <p:cNvPr id="4" name="Content Placeholder 3" descr="DSC002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447800"/>
            <a:ext cx="6034617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Sky Ranch</a:t>
            </a:r>
            <a:endParaRPr lang="en-US" dirty="0"/>
          </a:p>
        </p:txBody>
      </p:sp>
      <p:pic>
        <p:nvPicPr>
          <p:cNvPr id="4" name="Content Placeholder 3" descr="DSC001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447800"/>
            <a:ext cx="6034617" cy="452596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Takahashi (Baker Square LLC)</a:t>
            </a:r>
            <a:endParaRPr lang="en-US" dirty="0"/>
          </a:p>
        </p:txBody>
      </p:sp>
      <p:pic>
        <p:nvPicPr>
          <p:cNvPr id="6" name="Content Placeholder 5" descr="DSC002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447800"/>
            <a:ext cx="6034617" cy="4525963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Hafen</a:t>
            </a:r>
            <a:r>
              <a:rPr lang="en-US" dirty="0" smtClean="0"/>
              <a:t> Estates</a:t>
            </a:r>
            <a:endParaRPr lang="en-US" dirty="0"/>
          </a:p>
        </p:txBody>
      </p:sp>
      <p:pic>
        <p:nvPicPr>
          <p:cNvPr id="5122" name="Picture 2" descr="L:\PLANNING\Renewed Measure M Env Mit Prog\Land Acquisitions &amp; Restoration\Property Submittal\Property Inventory Submittals\Group 1 Acq Properties\The Hafen Estates\4.27.10 The Hafen Estates\1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41" y="1447800"/>
            <a:ext cx="60487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Watson</a:t>
            </a:r>
            <a:endParaRPr lang="en-US" dirty="0"/>
          </a:p>
        </p:txBody>
      </p:sp>
      <p:pic>
        <p:nvPicPr>
          <p:cNvPr id="4" name="Content Placeholder 3" descr="DSC000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447800"/>
            <a:ext cx="6034617" cy="4525963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 smtClean="0"/>
              <a:t>OCTA Website Information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 smtClean="0"/>
              <a:t>Environmental Mitigation Program Project Manager</a:t>
            </a:r>
          </a:p>
          <a:p>
            <a:pPr lvl="1">
              <a:lnSpc>
                <a:spcPct val="150000"/>
              </a:lnSpc>
            </a:pPr>
            <a:r>
              <a:rPr lang="en-US" sz="2100" dirty="0" smtClean="0"/>
              <a:t>Dan Phu (</a:t>
            </a:r>
            <a:r>
              <a:rPr lang="en-US" sz="2100" dirty="0" smtClean="0">
                <a:hlinkClick r:id="rId2"/>
              </a:rPr>
              <a:t>dphu@octa.net</a:t>
            </a:r>
            <a:r>
              <a:rPr lang="en-US" sz="21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Environmental Mitigation Program Public Outreach Specialist</a:t>
            </a:r>
          </a:p>
          <a:p>
            <a:pPr lvl="1">
              <a:lnSpc>
                <a:spcPct val="150000"/>
              </a:lnSpc>
            </a:pPr>
            <a:r>
              <a:rPr lang="en-US" sz="2000" dirty="0" smtClean="0"/>
              <a:t>Marissa Espino </a:t>
            </a:r>
            <a:r>
              <a:rPr lang="en-US" sz="2000" smtClean="0"/>
              <a:t>(</a:t>
            </a:r>
            <a:r>
              <a:rPr lang="en-US" sz="2000" smtClean="0">
                <a:hlinkClick r:id="rId3"/>
              </a:rPr>
              <a:t>mespino@octa.net</a:t>
            </a:r>
            <a:r>
              <a:rPr lang="en-US" sz="2000" smtClean="0"/>
              <a:t>)</a:t>
            </a:r>
            <a:endParaRPr lang="en-US" sz="2000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Measure M2 info: </a:t>
            </a:r>
            <a:r>
              <a:rPr lang="en-US" sz="2400" dirty="0" smtClean="0">
                <a:hlinkClick r:id="rId4"/>
              </a:rPr>
              <a:t>http://www.octa.net/M2Home.aspx</a:t>
            </a:r>
            <a:endParaRPr lang="en-US" sz="2400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Measure M2 Environmental Programs:</a:t>
            </a:r>
          </a:p>
          <a:p>
            <a:pPr lvl="1">
              <a:lnSpc>
                <a:spcPct val="150000"/>
              </a:lnSpc>
            </a:pPr>
            <a:r>
              <a:rPr lang="en-US" sz="2100" dirty="0" smtClean="0">
                <a:hlinkClick r:id="rId5"/>
              </a:rPr>
              <a:t>http://www.octa.net/M2Environmental.aspx</a:t>
            </a:r>
            <a:endParaRPr lang="en-US" sz="21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 presentation slides with animation">
  <a:themeElements>
    <a:clrScheme name="Sample presentation slides with animation 1">
      <a:dk1>
        <a:srgbClr val="1A1A70"/>
      </a:dk1>
      <a:lt1>
        <a:srgbClr val="FFFFFF"/>
      </a:lt1>
      <a:dk2>
        <a:srgbClr val="12449E"/>
      </a:dk2>
      <a:lt2>
        <a:srgbClr val="C0C0C0"/>
      </a:lt2>
      <a:accent1>
        <a:srgbClr val="3167D3"/>
      </a:accent1>
      <a:accent2>
        <a:srgbClr val="87A3E9"/>
      </a:accent2>
      <a:accent3>
        <a:srgbClr val="FFFFFF"/>
      </a:accent3>
      <a:accent4>
        <a:srgbClr val="14145F"/>
      </a:accent4>
      <a:accent5>
        <a:srgbClr val="ADB8E6"/>
      </a:accent5>
      <a:accent6>
        <a:srgbClr val="7A93D3"/>
      </a:accent6>
      <a:hlink>
        <a:srgbClr val="90B54D"/>
      </a:hlink>
      <a:folHlink>
        <a:srgbClr val="F6A23C"/>
      </a:folHlink>
    </a:clrScheme>
    <a:fontScheme name="Sample presentation slides with animatio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1"/>
          </a:buClr>
          <a:buSzPct val="50000"/>
          <a:buFont typeface="Wingdings 2" pitchFamily="18" charset="2"/>
          <a:buChar char="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1"/>
          </a:buClr>
          <a:buSzPct val="50000"/>
          <a:buFont typeface="Wingdings 2" pitchFamily="18" charset="2"/>
          <a:buChar char="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presentation slides with animation 1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3167D3"/>
        </a:accent1>
        <a:accent2>
          <a:srgbClr val="87A3E9"/>
        </a:accent2>
        <a:accent3>
          <a:srgbClr val="FFFFFF"/>
        </a:accent3>
        <a:accent4>
          <a:srgbClr val="14145F"/>
        </a:accent4>
        <a:accent5>
          <a:srgbClr val="ADB8E6"/>
        </a:accent5>
        <a:accent6>
          <a:srgbClr val="7A93D3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2">
        <a:dk1>
          <a:srgbClr val="0E5D92"/>
        </a:dk1>
        <a:lt1>
          <a:srgbClr val="FFFFFF"/>
        </a:lt1>
        <a:dk2>
          <a:srgbClr val="137C9D"/>
        </a:dk2>
        <a:lt2>
          <a:srgbClr val="C0C0C0"/>
        </a:lt2>
        <a:accent1>
          <a:srgbClr val="35AACF"/>
        </a:accent1>
        <a:accent2>
          <a:srgbClr val="75CDB2"/>
        </a:accent2>
        <a:accent3>
          <a:srgbClr val="FFFFFF"/>
        </a:accent3>
        <a:accent4>
          <a:srgbClr val="0A4E7C"/>
        </a:accent4>
        <a:accent5>
          <a:srgbClr val="AED2E4"/>
        </a:accent5>
        <a:accent6>
          <a:srgbClr val="69BAA1"/>
        </a:accent6>
        <a:hlink>
          <a:srgbClr val="E8C86E"/>
        </a:hlink>
        <a:folHlink>
          <a:srgbClr val="1E68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3">
        <a:dk1>
          <a:srgbClr val="164D60"/>
        </a:dk1>
        <a:lt1>
          <a:srgbClr val="FFFFFF"/>
        </a:lt1>
        <a:dk2>
          <a:srgbClr val="2A8486"/>
        </a:dk2>
        <a:lt2>
          <a:srgbClr val="C0C0C0"/>
        </a:lt2>
        <a:accent1>
          <a:srgbClr val="48BC77"/>
        </a:accent1>
        <a:accent2>
          <a:srgbClr val="ECCA4C"/>
        </a:accent2>
        <a:accent3>
          <a:srgbClr val="FFFFFF"/>
        </a:accent3>
        <a:accent4>
          <a:srgbClr val="114051"/>
        </a:accent4>
        <a:accent5>
          <a:srgbClr val="B1DABD"/>
        </a:accent5>
        <a:accent6>
          <a:srgbClr val="D6B744"/>
        </a:accent6>
        <a:hlink>
          <a:srgbClr val="3191E9"/>
        </a:hlink>
        <a:folHlink>
          <a:srgbClr val="E3694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4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87A3E9"/>
        </a:accent2>
        <a:accent3>
          <a:srgbClr val="FFFFFF"/>
        </a:accent3>
        <a:accent4>
          <a:srgbClr val="14145F"/>
        </a:accent4>
        <a:accent5>
          <a:srgbClr val="BDBDBD"/>
        </a:accent5>
        <a:accent6>
          <a:srgbClr val="7A93D3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5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FFF00"/>
        </a:accent2>
        <a:accent3>
          <a:srgbClr val="FFFFFF"/>
        </a:accent3>
        <a:accent4>
          <a:srgbClr val="14145F"/>
        </a:accent4>
        <a:accent5>
          <a:srgbClr val="BDBDBD"/>
        </a:accent5>
        <a:accent6>
          <a:srgbClr val="E7E700"/>
        </a:accent6>
        <a:hlink>
          <a:srgbClr val="99FF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6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8F8F8"/>
        </a:accent2>
        <a:accent3>
          <a:srgbClr val="FFFFFF"/>
        </a:accent3>
        <a:accent4>
          <a:srgbClr val="14145F"/>
        </a:accent4>
        <a:accent5>
          <a:srgbClr val="BDBDBD"/>
        </a:accent5>
        <a:accent6>
          <a:srgbClr val="E1E1E1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7">
        <a:dk1>
          <a:srgbClr val="292929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8F8F8"/>
        </a:accent2>
        <a:accent3>
          <a:srgbClr val="FFFFFF"/>
        </a:accent3>
        <a:accent4>
          <a:srgbClr val="212121"/>
        </a:accent4>
        <a:accent5>
          <a:srgbClr val="BDBDBD"/>
        </a:accent5>
        <a:accent6>
          <a:srgbClr val="E1E1E1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8">
        <a:dk1>
          <a:srgbClr val="292929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8F8F8"/>
        </a:accent2>
        <a:accent3>
          <a:srgbClr val="FFFFFF"/>
        </a:accent3>
        <a:accent4>
          <a:srgbClr val="212121"/>
        </a:accent4>
        <a:accent5>
          <a:srgbClr val="BDBDBD"/>
        </a:accent5>
        <a:accent6>
          <a:srgbClr val="E1E1E1"/>
        </a:accent6>
        <a:hlink>
          <a:srgbClr val="90B54D"/>
        </a:hlink>
        <a:folHlink>
          <a:srgbClr val="A68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9">
        <a:dk1>
          <a:srgbClr val="292929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8F8F8"/>
        </a:accent2>
        <a:accent3>
          <a:srgbClr val="FFFFFF"/>
        </a:accent3>
        <a:accent4>
          <a:srgbClr val="212121"/>
        </a:accent4>
        <a:accent5>
          <a:srgbClr val="BDBDBD"/>
        </a:accent5>
        <a:accent6>
          <a:srgbClr val="E1E1E1"/>
        </a:accent6>
        <a:hlink>
          <a:srgbClr val="90B54D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10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FFFFFF"/>
        </a:accent1>
        <a:accent2>
          <a:srgbClr val="87A3E9"/>
        </a:accent2>
        <a:accent3>
          <a:srgbClr val="FFFFFF"/>
        </a:accent3>
        <a:accent4>
          <a:srgbClr val="14145F"/>
        </a:accent4>
        <a:accent5>
          <a:srgbClr val="FFFFFF"/>
        </a:accent5>
        <a:accent6>
          <a:srgbClr val="7A93D3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 standard blue bars</Template>
  <TotalTime>11550</TotalTime>
  <Words>267</Words>
  <Application>Microsoft Office PowerPoint</Application>
  <PresentationFormat>On-screen Show (4:3)</PresentationFormat>
  <Paragraphs>64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Sample presentation slides with animation</vt:lpstr>
      <vt:lpstr>Slide 1</vt:lpstr>
      <vt:lpstr>M2 Mitigation Program Overview</vt:lpstr>
      <vt:lpstr>Candidate Acquisition Properties</vt:lpstr>
      <vt:lpstr>Acquisition Properties Status</vt:lpstr>
      <vt:lpstr>Ferber Ranch</vt:lpstr>
      <vt:lpstr>Hayashi</vt:lpstr>
      <vt:lpstr>Holtz Ranch</vt:lpstr>
      <vt:lpstr>MacPherson</vt:lpstr>
      <vt:lpstr>Mitchell Properties West</vt:lpstr>
      <vt:lpstr>O’Neill Oaks</vt:lpstr>
      <vt:lpstr>Saddle Creek South</vt:lpstr>
      <vt:lpstr>Saddleback Meadows</vt:lpstr>
      <vt:lpstr>Saddleback Valley Christian School</vt:lpstr>
      <vt:lpstr>Siena Summit</vt:lpstr>
      <vt:lpstr>Sky Ranch</vt:lpstr>
      <vt:lpstr>Takahashi (Baker Square LLC)</vt:lpstr>
      <vt:lpstr>The Hafen Estates</vt:lpstr>
      <vt:lpstr>Watson</vt:lpstr>
      <vt:lpstr>OCTA Website Information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FMATS Organizational Study</dc:title>
  <dc:creator>Belynda Johnson</dc:creator>
  <cp:lastModifiedBy>Lauren Thompson</cp:lastModifiedBy>
  <cp:revision>371</cp:revision>
  <cp:lastPrinted>2007-01-25T00:57:43Z</cp:lastPrinted>
  <dcterms:created xsi:type="dcterms:W3CDTF">2006-09-30T01:41:55Z</dcterms:created>
  <dcterms:modified xsi:type="dcterms:W3CDTF">2011-10-13T23:48:22Z</dcterms:modified>
</cp:coreProperties>
</file>